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net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9" r:id="rId5"/>
    <p:sldId id="310" r:id="rId6"/>
    <p:sldId id="316" r:id="rId7"/>
    <p:sldId id="318" r:id="rId8"/>
    <p:sldId id="317" r:id="rId9"/>
    <p:sldId id="311" r:id="rId10"/>
    <p:sldId id="319" r:id="rId11"/>
    <p:sldId id="321" r:id="rId12"/>
    <p:sldId id="320" r:id="rId13"/>
    <p:sldId id="312" r:id="rId14"/>
    <p:sldId id="322" r:id="rId15"/>
    <p:sldId id="323" r:id="rId16"/>
    <p:sldId id="324" r:id="rId17"/>
    <p:sldId id="325" r:id="rId18"/>
    <p:sldId id="313" r:id="rId19"/>
    <p:sldId id="326" r:id="rId20"/>
    <p:sldId id="327" r:id="rId21"/>
    <p:sldId id="314" r:id="rId22"/>
    <p:sldId id="328" r:id="rId23"/>
    <p:sldId id="315" r:id="rId24"/>
    <p:sldId id="329" r:id="rId25"/>
    <p:sldId id="330" r:id="rId26"/>
    <p:sldId id="332" r:id="rId27"/>
    <p:sldId id="331" r:id="rId28"/>
    <p:sldId id="308" r:id="rId29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31"/>
    </p:embeddedFont>
    <p:embeddedFont>
      <p:font typeface="AppleSDGothicNeoL00" panose="02000503000000000000" pitchFamily="2" charset="-127"/>
      <p:regular r:id="rId32"/>
    </p:embeddedFont>
    <p:embeddedFont>
      <p:font typeface="AppleSDGothicNeoM00" panose="02000503000000000000" pitchFamily="2" charset="-127"/>
      <p:regular r:id="rId33"/>
    </p:embeddedFont>
    <p:embeddedFont>
      <p:font typeface="KoPub돋움체 Bold" panose="02020603020101020101" pitchFamily="18" charset="-127"/>
      <p:regular r:id="rId34"/>
    </p:embeddedFont>
    <p:embeddedFont>
      <p:font typeface="KoPub돋움체 Light" panose="02020603020101020101" pitchFamily="18" charset="-127"/>
      <p:regular r:id="rId35"/>
    </p:embeddedFont>
    <p:embeddedFont>
      <p:font typeface="KoPub돋움체 Medium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EAF5"/>
    <a:srgbClr val="194E70"/>
    <a:srgbClr val="F2F2F2"/>
    <a:srgbClr val="49A1D7"/>
    <a:srgbClr val="226C9A"/>
    <a:srgbClr val="FFFFFF"/>
    <a:srgbClr val="1F6189"/>
    <a:srgbClr val="2982B9"/>
    <a:srgbClr val="236F9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674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4D69309D-DA08-4565-BABE-43C35AEB4F83}" type="datetimeFigureOut">
              <a:rPr lang="ko-KR" altLang="en-US" smtClean="0"/>
              <a:pPr/>
              <a:t>2021-05-21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ECBF11A1-C63B-469C-B135-A3A56123536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669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KoPub돋움체 Medium" panose="02020603020101020101" pitchFamily="18" charset="-127"/>
        <a:ea typeface="KoPub돋움체 Medium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F1D09-DBBA-4B78-BCB7-0799AB312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47378F-8A4C-4477-86A0-C6E42F48B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6A188-193B-4A0C-859F-29EDE037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B7680-0B69-4F00-91CE-D55774FF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09D857-729F-4616-BBF7-9825AF216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17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6280F-CC5B-4E30-8F06-D35110E90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F9C473-A699-476F-8B99-A404DDE9B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43BBC-237C-4954-A009-CA5F1F8113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51E5EA-2D97-4209-8D27-319482746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BE293-9461-4BAA-8E89-7FD7F5B7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383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AB73E76-470A-40A1-877F-BD95F10A9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C063FA-DFFF-439B-89DB-F638328E12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9525E-0983-498C-94FE-C08E35887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F3BD8-DFAB-45B1-BA35-D1D08A9F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677919-6659-4A49-A7AD-1525514B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811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7336B-C1FC-4869-8BD1-0C687667D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F3A96B-1FC0-48E0-A74B-C349B0C5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43B2E7-6034-4BB9-9C1B-822E4E45C0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62D121-314C-4E3C-9309-3998E5B9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AD55A0-DAC9-48C7-909A-9E17A8217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823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B083E0-5AA9-4B6C-BCDD-4762B4DF8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36D259-7D76-49F1-AC96-9001B4998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6EBD47-B851-4F8F-BCF3-BDA3A249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BC72D9-D74D-4B1D-B3ED-A6840B9D7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5C0519-AD56-4700-9B1C-179C9E4D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89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25BE9-C691-4F68-B3CF-1D612294A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EC000-F548-4270-BA13-ACEB018DFC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C39949-178B-411C-BCA0-5959D7D1F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6A949-7C9A-4578-BDD6-8440F9C4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4A5790-C769-4BA1-AEB6-71771503E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A1D966-B9D1-48C5-A7DC-1CD5D643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501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C96F9-071C-4B34-A0B7-E4CCB439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198CA2-E5C8-401E-A1B6-615BDE3E7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B2BE8E-0943-4486-92CC-98E68D08F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81C3D4-E91A-4B43-9079-C1C0EA99F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38506A-816A-45CD-AC88-9DF903FBE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69CCF4-3DD8-4931-A516-76EFF56BC3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3F6AB6-CB9D-4C32-8B2B-3F9A9D42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4A6EA24-94A7-4787-BF01-71EFE051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32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C30A8-A04E-4266-9524-5F7892E4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6A4FEF-B721-40DD-A47F-A0BE6CF5B3A7}"/>
              </a:ext>
            </a:extLst>
          </p:cNvPr>
          <p:cNvSpPr/>
          <p:nvPr userDrawn="1"/>
        </p:nvSpPr>
        <p:spPr>
          <a:xfrm flipV="1">
            <a:off x="0" y="6560820"/>
            <a:ext cx="12192000" cy="297178"/>
          </a:xfrm>
          <a:prstGeom prst="rect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2A6145-B1D7-4BF5-B254-F8ADD79A54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</a:blip>
          <a:srcRect l="16356" t="21130" r="15577" b="40605"/>
          <a:stretch/>
        </p:blipFill>
        <p:spPr>
          <a:xfrm>
            <a:off x="108927" y="6592936"/>
            <a:ext cx="660693" cy="2110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CFC9C2-2DE5-4494-8E50-854927458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</a:blip>
          <a:srcRect l="17402" t="60473" r="19229" b="24384"/>
          <a:stretch/>
        </p:blipFill>
        <p:spPr>
          <a:xfrm>
            <a:off x="847901" y="6634595"/>
            <a:ext cx="1167505" cy="158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0D41C9-E828-4710-A14B-2ADF5B9DB409}"/>
              </a:ext>
            </a:extLst>
          </p:cNvPr>
          <p:cNvSpPr txBox="1"/>
          <p:nvPr userDrawn="1"/>
        </p:nvSpPr>
        <p:spPr>
          <a:xfrm>
            <a:off x="11750854" y="6559807"/>
            <a:ext cx="409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888C76F-04E4-44CA-88AD-F5D45E4A8D0F}" type="slidenum">
              <a:rPr lang="ko-KR" altLang="en-US" sz="1400" smtClean="0"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‹#›</a:t>
            </a:fld>
            <a:endParaRPr lang="ko-KR" altLang="en-US" sz="1400" dirty="0">
              <a:solidFill>
                <a:schemeClr val="bg1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13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889889-FA36-4526-B942-2BB1BD8F1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4D17CCD-6D36-46BD-9E0F-A62C9C2CD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DDB1F-AC01-4895-AE2F-5F8008762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70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25E91-2134-4712-8C4B-BFC05C0C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C255A4-DE63-4ED6-9F97-F9AB528B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>
              <a:defRPr sz="28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2pPr>
            <a:lvl3pPr>
              <a:defRPr sz="24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3pPr>
            <a:lvl4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4pPr>
            <a:lvl5pPr>
              <a:defRPr sz="20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D77548-3ABE-4A6F-A974-86360DE99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6F8706-51CB-4549-9D3C-B57D2BE0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240ACF-6C85-47E1-B136-03EE0CA29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46F46C-3ECC-4C66-98F5-9EFB993A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16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F423A-B95E-4CF9-B598-039C95D1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B5E5390-3DA8-4928-B153-305744C461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AF2266-63AA-4950-9FEA-A118E50D3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87BC54-ED1C-46AD-88F3-C2795FC7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432B86-6764-493E-8453-DA3B89CC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9F4FCA-A105-47AB-A8A7-AD20D953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fld id="{DEA6E9A4-A2D5-4FA7-911A-DA4E59FD0ED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376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992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tdxMo11KJGk?feature=oembed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5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with.net/2020/10/%EA%B0%80%EC%86%8D%EB%8F%84%EA%B3%84-%EC%8B%9C%EC%9E%A5-%EA%B7%9C%EB%AA%A8-%EC%83%81%ED%83%9C-%EB%B0%8F-%EA%B8%80%EB%A1%9C%EB%B2%8C-%EC%A0%84%EB%A7%9D-2020-analog-devices-inc-robert-bosch-gmbh-ho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s://eoworld.tistory.com/entry/CMPS03-%EC%A7%80%EC%9E%90%EA%B8%B0-%EC%84%BC%EC%84%9C%EB%A5%BC-%EC%9D%B4%EC%9A%A9%ED%95%9C-%EB%B0%A9%EC%9C%84%EA%B0%81-%EC%B8%A1%EC%A0%95-14-CMPS03-Introduction" TargetMode="External"/><Relationship Id="rId4" Type="http://schemas.openxmlformats.org/officeDocument/2006/relationships/image" Target="../media/image8.net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tmp"/><Relationship Id="rId4" Type="http://schemas.openxmlformats.org/officeDocument/2006/relationships/image" Target="../media/image12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59129F3A-ABC0-4983-8B81-46AA6B7E87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A97796E-0C9D-41ED-B776-E8A063A78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9" r="-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6EA7F89-5E7A-4C8F-BE92-3B4AAB64B675}"/>
                </a:ext>
              </a:extLst>
            </p:cNvPr>
            <p:cNvSpPr/>
            <p:nvPr/>
          </p:nvSpPr>
          <p:spPr>
            <a:xfrm>
              <a:off x="0" y="1608543"/>
              <a:ext cx="1214750" cy="161521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52DB-0B63-41BE-8ECA-A37A0CB29EAF}"/>
              </a:ext>
            </a:extLst>
          </p:cNvPr>
          <p:cNvCxnSpPr/>
          <p:nvPr/>
        </p:nvCxnSpPr>
        <p:spPr>
          <a:xfrm>
            <a:off x="642938" y="2681288"/>
            <a:ext cx="5738812" cy="4176712"/>
          </a:xfrm>
          <a:prstGeom prst="line">
            <a:avLst/>
          </a:prstGeom>
          <a:ln w="12700">
            <a:solidFill>
              <a:srgbClr val="664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E29E3665-6BD6-464E-883B-903C778AB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78710" r="54775" b="8063"/>
          <a:stretch/>
        </p:blipFill>
        <p:spPr>
          <a:xfrm>
            <a:off x="10441244" y="5777708"/>
            <a:ext cx="1006797" cy="3816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55F888-E5E9-4941-9881-4F5C1935590B}"/>
              </a:ext>
            </a:extLst>
          </p:cNvPr>
          <p:cNvSpPr txBox="1"/>
          <p:nvPr/>
        </p:nvSpPr>
        <p:spPr>
          <a:xfrm>
            <a:off x="4246165" y="939881"/>
            <a:ext cx="73028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54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Human</a:t>
            </a:r>
            <a:r>
              <a:rPr lang="ko-KR" altLang="en-US" sz="54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54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Pose</a:t>
            </a:r>
            <a:r>
              <a:rPr lang="ko-KR" altLang="en-US" sz="54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54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Estimation</a:t>
            </a:r>
          </a:p>
          <a:p>
            <a:pPr algn="r"/>
            <a:r>
              <a:rPr lang="en-US" altLang="ko-KR" sz="54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from Video and IMUs</a:t>
            </a:r>
            <a:endParaRPr lang="ko-KR" altLang="en-US" sz="54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AFB3E2-ED22-4842-B0E5-524DD710E4D9}"/>
              </a:ext>
            </a:extLst>
          </p:cNvPr>
          <p:cNvSpPr txBox="1"/>
          <p:nvPr/>
        </p:nvSpPr>
        <p:spPr>
          <a:xfrm>
            <a:off x="9884151" y="3042219"/>
            <a:ext cx="1569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2021.05.20.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9C13A9-1C5F-4D3C-82A8-6987B47F0AAA}"/>
              </a:ext>
            </a:extLst>
          </p:cNvPr>
          <p:cNvSpPr txBox="1"/>
          <p:nvPr/>
        </p:nvSpPr>
        <p:spPr>
          <a:xfrm>
            <a:off x="10595885" y="343381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고낙헌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DFF25B-DABF-4C2A-93CA-8B7F8D0DB57F}"/>
              </a:ext>
            </a:extLst>
          </p:cNvPr>
          <p:cNvSpPr txBox="1"/>
          <p:nvPr/>
        </p:nvSpPr>
        <p:spPr>
          <a:xfrm>
            <a:off x="6381024" y="4965919"/>
            <a:ext cx="5105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kern="15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저자</a:t>
            </a:r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Timo von </a:t>
            </a:r>
            <a:r>
              <a:rPr lang="en-US" altLang="ko-KR" sz="1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Marcard</a:t>
            </a:r>
            <a:r>
              <a: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Gerard Pons-Moll, Bodo </a:t>
            </a:r>
            <a:r>
              <a:rPr lang="en-US" altLang="ko-KR" sz="14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Rosenhahn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A516FE-E99C-442C-B2B6-F9ECDCE73849}"/>
              </a:ext>
            </a:extLst>
          </p:cNvPr>
          <p:cNvSpPr txBox="1"/>
          <p:nvPr/>
        </p:nvSpPr>
        <p:spPr>
          <a:xfrm>
            <a:off x="5726038" y="5273696"/>
            <a:ext cx="576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저널 </a:t>
            </a:r>
            <a:r>
              <a:rPr lang="en-US" altLang="ko-KR" sz="14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| </a:t>
            </a:r>
            <a:r>
              <a: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IEEE Transactions on Pattern Analysis and Machine Intelligence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7741B7C-7DD8-45E5-A713-C618EA7430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33" b="43467" l="4686" r="13590">
                        <a14:foregroundMark x1="6748" y1="40356" x2="5904" y2="31467"/>
                        <a14:foregroundMark x1="7404" y1="30133" x2="5530" y2="26667"/>
                        <a14:foregroundMark x1="13590" y1="37156" x2="13590" y2="37156"/>
                        <a14:foregroundMark x1="4686" y1="18933" x2="4686" y2="18933"/>
                        <a14:foregroundMark x1="4686" y1="18933" x2="4686" y2="18933"/>
                      </a14:backgroundRemoval>
                    </a14:imgEffect>
                  </a14:imgLayer>
                </a14:imgProps>
              </a:ext>
            </a:extLst>
          </a:blip>
          <a:srcRect l="6279" t="22751" r="85632" b="54180"/>
          <a:stretch/>
        </p:blipFill>
        <p:spPr>
          <a:xfrm>
            <a:off x="0" y="1567865"/>
            <a:ext cx="1047750" cy="1575238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B3B6E2F0-158F-4E60-9B65-2DF57FACB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r="19298"/>
          <a:stretch/>
        </p:blipFill>
        <p:spPr bwMode="auto">
          <a:xfrm>
            <a:off x="4424" y="2271712"/>
            <a:ext cx="6300788" cy="4586288"/>
          </a:xfrm>
          <a:prstGeom prst="rtTriangl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llenges of Human Pose Estimation in AI-Powered Fitness Apps">
            <a:extLst>
              <a:ext uri="{FF2B5EF4-FFF2-40B4-BE49-F238E27FC236}">
                <a16:creationId xmlns:a16="http://schemas.microsoft.com/office/drawing/2014/main" id="{0AD1CAC9-903D-4294-BB2F-82429086D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4" r="32833"/>
          <a:stretch/>
        </p:blipFill>
        <p:spPr bwMode="auto">
          <a:xfrm>
            <a:off x="-101021" y="3644900"/>
            <a:ext cx="3436581" cy="3622676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90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64865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Video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만으로 모션 캡쳐를 구현했을 때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FD80B-A002-45EE-8089-DBC8399CA48B}"/>
              </a:ext>
            </a:extLst>
          </p:cNvPr>
          <p:cNvSpPr txBox="1"/>
          <p:nvPr/>
        </p:nvSpPr>
        <p:spPr>
          <a:xfrm>
            <a:off x="453005" y="1308683"/>
            <a:ext cx="1100239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 이상의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multi-camera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활용하여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2D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영상 복수 개를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3D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모션으로 복원함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각 카메라가 바라보는 축의 방향을 변환하는 과정 필요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BC10CC-D32A-4955-9EE6-14250D4542A9}"/>
              </a:ext>
            </a:extLst>
          </p:cNvPr>
          <p:cNvGrpSpPr/>
          <p:nvPr/>
        </p:nvGrpSpPr>
        <p:grpSpPr>
          <a:xfrm>
            <a:off x="1728687" y="3256745"/>
            <a:ext cx="8734626" cy="1921669"/>
            <a:chOff x="2009575" y="3429000"/>
            <a:chExt cx="8734626" cy="19216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95A920C-025F-4030-A7AC-DC9AED8A1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575" y="3429000"/>
              <a:ext cx="2372431" cy="1921669"/>
            </a:xfrm>
            <a:prstGeom prst="rect">
              <a:avLst/>
            </a:prstGeom>
          </p:spPr>
        </p:pic>
        <p:pic>
          <p:nvPicPr>
            <p:cNvPr id="8" name="그림 7" descr="텍스트, 가구, 서랍장이(가) 표시된 사진&#10;&#10;자동 생성된 설명">
              <a:extLst>
                <a:ext uri="{FF2B5EF4-FFF2-40B4-BE49-F238E27FC236}">
                  <a16:creationId xmlns:a16="http://schemas.microsoft.com/office/drawing/2014/main" id="{683479CC-9A87-402B-99D4-B8FADA0FD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5421" y="3722173"/>
              <a:ext cx="6128780" cy="13364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340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31357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축 방향 변환 과정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8EE7307-D874-4135-A992-FB256C8717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7"/>
          <a:stretch/>
        </p:blipFill>
        <p:spPr>
          <a:xfrm>
            <a:off x="3518648" y="1754981"/>
            <a:ext cx="5154703" cy="380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51812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Video-based Tracker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원리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D81A3E-42F8-4CDC-865A-C6D12598D089}"/>
              </a:ext>
            </a:extLst>
          </p:cNvPr>
          <p:cNvGrpSpPr/>
          <p:nvPr/>
        </p:nvGrpSpPr>
        <p:grpSpPr>
          <a:xfrm>
            <a:off x="2498690" y="1063598"/>
            <a:ext cx="7194621" cy="5235704"/>
            <a:chOff x="333725" y="1063598"/>
            <a:chExt cx="7194621" cy="5235704"/>
          </a:xfrm>
        </p:grpSpPr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66C82A3A-7CC7-490E-AD01-B820A71AE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5" y="1139098"/>
              <a:ext cx="3493478" cy="3213999"/>
            </a:xfrm>
            <a:prstGeom prst="rect">
              <a:avLst/>
            </a:prstGeom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B8AE0E58-4362-4DDD-A936-F532BDABE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5" y="4681305"/>
              <a:ext cx="3493478" cy="1301787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56042A43-FF2C-49E1-A358-1D012695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868" y="1063598"/>
              <a:ext cx="3493478" cy="523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178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1735676" y="3196775"/>
            <a:ext cx="87206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Hybrid Tracker with IMUs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76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DE66847-515E-4B53-8C74-1F810E08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055" y="1409596"/>
            <a:ext cx="4320445" cy="38608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7632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Video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데이터와 </a:t>
            </a:r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IMU 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방향데이터의 장점 결합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FD80B-A002-45EE-8089-DBC8399CA48B}"/>
              </a:ext>
            </a:extLst>
          </p:cNvPr>
          <p:cNvSpPr txBox="1"/>
          <p:nvPr/>
        </p:nvSpPr>
        <p:spPr>
          <a:xfrm>
            <a:off x="453005" y="1308683"/>
            <a:ext cx="627799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좌우 아래 팔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좌우 정강이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허리 총 다섯 군데에만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부착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고전 모션 캡쳐 연구에서는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최소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20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군데 이상 부착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Video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데이터를 사용하여 모션 모형을 복원하면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 정확한 위치를 알고 있으므로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drift-free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 정확도를 얻을 수 있음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사지가 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뻗어나가는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부위와 몸통 부위에만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부착하여 인체 모형의 생김새를 확정할 수 있음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7159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3012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결합 원리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A7CBF10-7895-4B20-B970-83F454B4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6" y="1243166"/>
            <a:ext cx="10929168" cy="437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93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3012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결합 원리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CAFCF83-1880-4896-9A6E-0F812E51CD16}"/>
              </a:ext>
            </a:extLst>
          </p:cNvPr>
          <p:cNvGrpSpPr/>
          <p:nvPr/>
        </p:nvGrpSpPr>
        <p:grpSpPr>
          <a:xfrm>
            <a:off x="772200" y="1384300"/>
            <a:ext cx="10647600" cy="4673600"/>
            <a:chOff x="280327" y="1066800"/>
            <a:chExt cx="11631346" cy="5105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15069E3-2C5E-4EA4-8E31-0CC7CBA7CA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9" t="3586" r="3229" b="10324"/>
            <a:stretch/>
          </p:blipFill>
          <p:spPr>
            <a:xfrm>
              <a:off x="280327" y="1066800"/>
              <a:ext cx="11517974" cy="43815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1A78A5B-F23E-4C8A-B964-31B5258A026A}"/>
                </a:ext>
              </a:extLst>
            </p:cNvPr>
            <p:cNvSpPr/>
            <p:nvPr/>
          </p:nvSpPr>
          <p:spPr>
            <a:xfrm>
              <a:off x="6096000" y="4775200"/>
              <a:ext cx="5815673" cy="139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837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3012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데이터 결합 원리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B62F05-38F4-4CF5-9ED2-A867ECE2BDE5}"/>
              </a:ext>
            </a:extLst>
          </p:cNvPr>
          <p:cNvGrpSpPr/>
          <p:nvPr/>
        </p:nvGrpSpPr>
        <p:grpSpPr>
          <a:xfrm>
            <a:off x="2539022" y="1171602"/>
            <a:ext cx="7113957" cy="4710358"/>
            <a:chOff x="333726" y="1171602"/>
            <a:chExt cx="7113957" cy="4710358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EE1568B7-C656-4642-8270-E159D5F0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6" y="1171602"/>
              <a:ext cx="3493478" cy="4710358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72EFEF4A-35A2-4913-9111-ECBB01F65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0"/>
            <a:stretch/>
          </p:blipFill>
          <p:spPr>
            <a:xfrm>
              <a:off x="3954204" y="1171602"/>
              <a:ext cx="3493479" cy="376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96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2202150" y="3196775"/>
            <a:ext cx="7787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Tracking Error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5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397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27865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센서 </a:t>
            </a:r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Error 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2E49B9-26DB-459E-A93C-13F726DCF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1666"/>
          <a:stretch/>
        </p:blipFill>
        <p:spPr>
          <a:xfrm>
            <a:off x="482600" y="1191357"/>
            <a:ext cx="11226800" cy="489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5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D674451-DAFD-4EE2-8A15-1CA3A11D04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4924B8-0EF0-487B-8CE2-416221A6A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9" r="-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6D8DBC8-F964-4DBC-A8DC-E4501EAA19DA}"/>
                </a:ext>
              </a:extLst>
            </p:cNvPr>
            <p:cNvSpPr/>
            <p:nvPr/>
          </p:nvSpPr>
          <p:spPr>
            <a:xfrm>
              <a:off x="0" y="1608543"/>
              <a:ext cx="1214750" cy="161521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082516E-C7F4-4178-B9CE-36D5E8F70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78710" r="54775" b="8063"/>
          <a:stretch/>
        </p:blipFill>
        <p:spPr>
          <a:xfrm>
            <a:off x="10639005" y="6021666"/>
            <a:ext cx="1006797" cy="3816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522E9F-B554-4405-9FC9-6503ED03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933" b="43467" l="4686" r="13590">
                        <a14:foregroundMark x1="6748" y1="40356" x2="5904" y2="31467"/>
                        <a14:foregroundMark x1="7404" y1="30133" x2="5530" y2="26667"/>
                        <a14:foregroundMark x1="13590" y1="37156" x2="13590" y2="37156"/>
                        <a14:foregroundMark x1="4686" y1="18933" x2="4686" y2="18933"/>
                        <a14:foregroundMark x1="4686" y1="18933" x2="4686" y2="18933"/>
                      </a14:backgroundRemoval>
                    </a14:imgEffect>
                  </a14:imgLayer>
                </a14:imgProps>
              </a:ext>
            </a:extLst>
          </a:blip>
          <a:srcRect l="6279" t="22751" r="85632" b="54180"/>
          <a:stretch/>
        </p:blipFill>
        <p:spPr>
          <a:xfrm flipV="1">
            <a:off x="0" y="200084"/>
            <a:ext cx="607375" cy="9131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CE86E9-A1B9-4887-A6EC-92ED53697CD8}"/>
              </a:ext>
            </a:extLst>
          </p:cNvPr>
          <p:cNvSpPr txBox="1"/>
          <p:nvPr/>
        </p:nvSpPr>
        <p:spPr>
          <a:xfrm>
            <a:off x="753726" y="263683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목   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CACF04-E313-4CE5-9444-8AAD8B1F87D7}"/>
              </a:ext>
            </a:extLst>
          </p:cNvPr>
          <p:cNvSpPr txBox="1"/>
          <p:nvPr/>
        </p:nvSpPr>
        <p:spPr>
          <a:xfrm>
            <a:off x="1071875" y="1113241"/>
            <a:ext cx="7543347" cy="4234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개요 및 요약</a:t>
            </a:r>
            <a:endParaRPr lang="en-US" altLang="ko-KR" sz="2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관성 측정 장치</a:t>
            </a:r>
            <a:r>
              <a:rPr lang="en-US" altLang="ko-KR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(Inertial Measurement Unit)</a:t>
            </a:r>
            <a:r>
              <a:rPr lang="ko-KR" altLang="en-US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</a:t>
            </a:r>
            <a:r>
              <a:rPr lang="en-US" altLang="ko-KR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원리</a:t>
            </a:r>
            <a:endParaRPr lang="en-US" altLang="ko-KR" sz="2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Video-based Tracker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Hybrid Tracker with IMUs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Tracking Error Analysis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결론</a:t>
            </a:r>
            <a:endParaRPr lang="en-US" altLang="ko-KR" sz="2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향후 논문리뷰 및 연구 계획</a:t>
            </a:r>
            <a:endParaRPr lang="en-US" altLang="ko-KR" sz="2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0913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782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연구 결과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3" name="그림 2" descr="텍스트, 장난감, 다른, 여러개이(가) 표시된 사진&#10;&#10;자동 생성된 설명">
            <a:extLst>
              <a:ext uri="{FF2B5EF4-FFF2-40B4-BE49-F238E27FC236}">
                <a16:creationId xmlns:a16="http://schemas.microsoft.com/office/drawing/2014/main" id="{3FA9E058-525E-4C7A-B5C7-CEE1C8B91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869693"/>
            <a:ext cx="10845800" cy="334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50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5311175" y="3196775"/>
            <a:ext cx="15696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결론</a:t>
            </a:r>
            <a:endParaRPr lang="en-US" altLang="ko-KR" sz="60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6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883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922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결론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0ABD074-9382-4DAF-874D-852FF9940A91}"/>
              </a:ext>
            </a:extLst>
          </p:cNvPr>
          <p:cNvGrpSpPr/>
          <p:nvPr/>
        </p:nvGrpSpPr>
        <p:grpSpPr>
          <a:xfrm>
            <a:off x="2539511" y="2100802"/>
            <a:ext cx="7112978" cy="2656396"/>
            <a:chOff x="333725" y="2100802"/>
            <a:chExt cx="7112978" cy="2656396"/>
          </a:xfrm>
        </p:grpSpPr>
        <p:pic>
          <p:nvPicPr>
            <p:cNvPr id="9" name="그림 8" descr="텍스트, 신문, 서류이(가) 표시된 사진&#10;&#10;자동 생성된 설명">
              <a:extLst>
                <a:ext uri="{FF2B5EF4-FFF2-40B4-BE49-F238E27FC236}">
                  <a16:creationId xmlns:a16="http://schemas.microsoft.com/office/drawing/2014/main" id="{763E0DF8-42A2-45D5-B9B1-2F1F3D7E5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104"/>
            <a:stretch/>
          </p:blipFill>
          <p:spPr>
            <a:xfrm>
              <a:off x="333725" y="2100802"/>
              <a:ext cx="3493478" cy="2078305"/>
            </a:xfrm>
            <a:prstGeom prst="rect">
              <a:avLst/>
            </a:prstGeom>
          </p:spPr>
        </p:pic>
        <p:pic>
          <p:nvPicPr>
            <p:cNvPr id="10" name="그림 9" descr="텍스트, 신문, 서류이(가) 표시된 사진&#10;&#10;자동 생성된 설명">
              <a:extLst>
                <a:ext uri="{FF2B5EF4-FFF2-40B4-BE49-F238E27FC236}">
                  <a16:creationId xmlns:a16="http://schemas.microsoft.com/office/drawing/2014/main" id="{E84E5C54-573B-466F-A677-1135B8319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95"/>
            <a:stretch/>
          </p:blipFill>
          <p:spPr>
            <a:xfrm>
              <a:off x="3953225" y="2100802"/>
              <a:ext cx="3493478" cy="2656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444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1733275" y="3196775"/>
            <a:ext cx="8725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향후 논문리뷰 및 연구 계획</a:t>
            </a:r>
            <a:endParaRPr lang="en-US" altLang="ko-KR" sz="60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7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74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863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Pose 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인식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21A77-BCA9-4583-8C3D-90C9371819DD}"/>
              </a:ext>
            </a:extLst>
          </p:cNvPr>
          <p:cNvSpPr txBox="1"/>
          <p:nvPr/>
        </p:nvSpPr>
        <p:spPr>
          <a:xfrm>
            <a:off x="453004" y="1308683"/>
            <a:ext cx="11186545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single-camera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사용할 수 있도록 기존 </a:t>
            </a:r>
            <a:r>
              <a:rPr lang="en-US" altLang="ko-KR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PoseNet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모델 활용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RGB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카메라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적외선 카메라를 활용한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Kinect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방식 활용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0505BF-0F24-45CB-85F0-8360EA5D6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312073"/>
            <a:ext cx="3696039" cy="205364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75BEB21-02D3-4A48-B003-7D03BA223B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1" b="126"/>
          <a:stretch/>
        </p:blipFill>
        <p:spPr>
          <a:xfrm>
            <a:off x="4724400" y="2312074"/>
            <a:ext cx="3667163" cy="20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8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863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Pose 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인식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21A77-BCA9-4583-8C3D-90C9371819DD}"/>
              </a:ext>
            </a:extLst>
          </p:cNvPr>
          <p:cNvSpPr txBox="1"/>
          <p:nvPr/>
        </p:nvSpPr>
        <p:spPr>
          <a:xfrm>
            <a:off x="453004" y="1308683"/>
            <a:ext cx="1118654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2D input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3D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표면에 매핑하는 </a:t>
            </a:r>
            <a:r>
              <a:rPr lang="en-US" altLang="ko-KR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DensePose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모델 활용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831B29-C34E-4453-9BAF-5B0B75475DD1}"/>
              </a:ext>
            </a:extLst>
          </p:cNvPr>
          <p:cNvGrpSpPr/>
          <p:nvPr/>
        </p:nvGrpSpPr>
        <p:grpSpPr>
          <a:xfrm>
            <a:off x="819489" y="1882191"/>
            <a:ext cx="9162372" cy="2572010"/>
            <a:chOff x="819489" y="1882191"/>
            <a:chExt cx="9162372" cy="2572010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EA5948AF-C081-49BA-8ED6-B7B2AE193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489" y="1882192"/>
              <a:ext cx="4581186" cy="257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7377BDE4-1839-4E8F-ADE5-8FCCAFB0B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0675" y="1882191"/>
              <a:ext cx="4581186" cy="2572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5647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863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Pose 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인식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21A77-BCA9-4583-8C3D-90C9371819DD}"/>
              </a:ext>
            </a:extLst>
          </p:cNvPr>
          <p:cNvSpPr txBox="1"/>
          <p:nvPr/>
        </p:nvSpPr>
        <p:spPr>
          <a:xfrm>
            <a:off x="453004" y="1308683"/>
            <a:ext cx="11186545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Xnect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Real-time Multi-person 3D Motion Capture with a Single RGB Camera</a:t>
            </a:r>
          </a:p>
        </p:txBody>
      </p:sp>
      <p:pic>
        <p:nvPicPr>
          <p:cNvPr id="3" name="온라인 미디어 2" title="XNect: Real-time Multi-person 3D Motion Capture With a Single RGB Camera (SIGGRAPH 2020)">
            <a:hlinkClick r:id="" action="ppaction://media"/>
            <a:extLst>
              <a:ext uri="{FF2B5EF4-FFF2-40B4-BE49-F238E27FC236}">
                <a16:creationId xmlns:a16="http://schemas.microsoft.com/office/drawing/2014/main" id="{1767F335-629D-4CF4-8BF1-B3F7B01AA31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84400" y="1927225"/>
            <a:ext cx="7823200" cy="44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8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699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IMU 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적용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21A77-BCA9-4583-8C3D-90C9371819DD}"/>
              </a:ext>
            </a:extLst>
          </p:cNvPr>
          <p:cNvSpPr txBox="1"/>
          <p:nvPr/>
        </p:nvSpPr>
        <p:spPr>
          <a:xfrm>
            <a:off x="453004" y="1308683"/>
            <a:ext cx="1118654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에서 방향벡터를 뽑아내는 방법에 관한 연구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무릎이나 발목 중 하나의 관절 좌표만 인식돼도 정강이의 방향벡터가 있다면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 점으로부터 해당 방향으로의 일직선 내에 있는 다른 관절의 좌표를 유추할 수 있음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국내 문헌 중 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아두이노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라즈베리파이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등에서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를 사용하는 예제가 존재함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5294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66E9F3-2D8F-4BF6-8791-DCAA0042BD9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7B7998-3D33-4945-A553-1F9335164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79" r="-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3EFDCE-8DE1-4547-81B8-4678E8EACE82}"/>
                </a:ext>
              </a:extLst>
            </p:cNvPr>
            <p:cNvSpPr/>
            <p:nvPr/>
          </p:nvSpPr>
          <p:spPr>
            <a:xfrm>
              <a:off x="0" y="1608543"/>
              <a:ext cx="1214750" cy="1615218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CE194B17-6919-4F58-9F89-ADB9C49CF1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933" b="43467" l="4686" r="13590">
                        <a14:foregroundMark x1="6748" y1="40356" x2="5904" y2="31467"/>
                        <a14:foregroundMark x1="7404" y1="30133" x2="5530" y2="26667"/>
                        <a14:foregroundMark x1="13590" y1="37156" x2="13590" y2="37156"/>
                        <a14:foregroundMark x1="4686" y1="18933" x2="4686" y2="18933"/>
                        <a14:foregroundMark x1="4686" y1="18933" x2="4686" y2="18933"/>
                      </a14:backgroundRemoval>
                    </a14:imgEffect>
                  </a14:imgLayer>
                </a14:imgProps>
              </a:ext>
            </a:extLst>
          </a:blip>
          <a:srcRect l="6279" t="22751" r="85632" b="54180"/>
          <a:stretch/>
        </p:blipFill>
        <p:spPr>
          <a:xfrm>
            <a:off x="0" y="1567865"/>
            <a:ext cx="1047750" cy="1575238"/>
          </a:xfrm>
          <a:prstGeom prst="rect">
            <a:avLst/>
          </a:prstGeom>
        </p:spPr>
      </p:pic>
      <p:pic>
        <p:nvPicPr>
          <p:cNvPr id="35" name="Picture 14">
            <a:extLst>
              <a:ext uri="{FF2B5EF4-FFF2-40B4-BE49-F238E27FC236}">
                <a16:creationId xmlns:a16="http://schemas.microsoft.com/office/drawing/2014/main" id="{B3B6E2F0-158F-4E60-9B65-2DF57FACB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9" r="19298"/>
          <a:stretch/>
        </p:blipFill>
        <p:spPr bwMode="auto">
          <a:xfrm>
            <a:off x="0" y="2271712"/>
            <a:ext cx="6300788" cy="4586288"/>
          </a:xfrm>
          <a:prstGeom prst="rtTriangl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52DB-0B63-41BE-8ECA-A37A0CB29EAF}"/>
              </a:ext>
            </a:extLst>
          </p:cNvPr>
          <p:cNvCxnSpPr/>
          <p:nvPr/>
        </p:nvCxnSpPr>
        <p:spPr>
          <a:xfrm>
            <a:off x="642938" y="2681288"/>
            <a:ext cx="5738812" cy="4176712"/>
          </a:xfrm>
          <a:prstGeom prst="line">
            <a:avLst/>
          </a:prstGeom>
          <a:ln w="12700">
            <a:solidFill>
              <a:srgbClr val="6644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E29E3665-6BD6-464E-883B-903C778AB4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6" t="78710" r="54775" b="8063"/>
          <a:stretch/>
        </p:blipFill>
        <p:spPr>
          <a:xfrm>
            <a:off x="10441244" y="5777708"/>
            <a:ext cx="1006797" cy="38166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5AFB3E2-ED22-4842-B0E5-524DD710E4D9}"/>
              </a:ext>
            </a:extLst>
          </p:cNvPr>
          <p:cNvSpPr txBox="1"/>
          <p:nvPr/>
        </p:nvSpPr>
        <p:spPr>
          <a:xfrm>
            <a:off x="9878380" y="3023169"/>
            <a:ext cx="1569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2021.05.20.</a:t>
            </a:r>
            <a:endParaRPr lang="ko-KR" altLang="en-US" sz="20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9C13A9-1C5F-4D3C-82A8-6987B47F0AAA}"/>
              </a:ext>
            </a:extLst>
          </p:cNvPr>
          <p:cNvSpPr txBox="1"/>
          <p:nvPr/>
        </p:nvSpPr>
        <p:spPr>
          <a:xfrm>
            <a:off x="10590114" y="341476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고낙헌</a:t>
            </a:r>
          </a:p>
        </p:txBody>
      </p:sp>
      <p:pic>
        <p:nvPicPr>
          <p:cNvPr id="1028" name="Picture 4" descr="Challenges of Human Pose Estimation in AI-Powered Fitness Apps">
            <a:extLst>
              <a:ext uri="{FF2B5EF4-FFF2-40B4-BE49-F238E27FC236}">
                <a16:creationId xmlns:a16="http://schemas.microsoft.com/office/drawing/2014/main" id="{0AD1CAC9-903D-4294-BB2F-82429086D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4" r="32833"/>
          <a:stretch/>
        </p:blipFill>
        <p:spPr bwMode="auto">
          <a:xfrm>
            <a:off x="-101021" y="3644900"/>
            <a:ext cx="3436581" cy="3622676"/>
          </a:xfrm>
          <a:prstGeom prst="ellipse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5E4B38-C933-421B-AFFF-DE51B3BD30FE}"/>
              </a:ext>
            </a:extLst>
          </p:cNvPr>
          <p:cNvSpPr txBox="1"/>
          <p:nvPr/>
        </p:nvSpPr>
        <p:spPr>
          <a:xfrm>
            <a:off x="7450472" y="1247488"/>
            <a:ext cx="39917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255475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4041592" y="3196775"/>
            <a:ext cx="4108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개요 및 요약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000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659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연구요약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FD80B-A002-45EE-8089-DBC8399CA48B}"/>
              </a:ext>
            </a:extLst>
          </p:cNvPr>
          <p:cNvSpPr txBox="1"/>
          <p:nvPr/>
        </p:nvSpPr>
        <p:spPr>
          <a:xfrm>
            <a:off x="453005" y="1308683"/>
            <a:ext cx="9975808" cy="517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비디오 데이터와 방향 데이터를 융합하여 모션 캡쳐의 정확도를 향상시키는 연구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497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1624264" y="3196775"/>
            <a:ext cx="8943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관성 측정 장치</a:t>
            </a:r>
            <a:r>
              <a:rPr lang="en-US" altLang="ko-KR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(IMU)</a:t>
            </a:r>
            <a:r>
              <a:rPr lang="ko-KR" altLang="en-US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원리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829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1407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IMU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란</a:t>
            </a:r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  <a:endParaRPr lang="ko-KR" altLang="en-US" sz="32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FD80B-A002-45EE-8089-DBC8399CA48B}"/>
              </a:ext>
            </a:extLst>
          </p:cNvPr>
          <p:cNvSpPr txBox="1"/>
          <p:nvPr/>
        </p:nvSpPr>
        <p:spPr>
          <a:xfrm>
            <a:off x="453005" y="1308683"/>
            <a:ext cx="10693953" cy="955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IMU: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관성 측정 장치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자이로스코프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가속도계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지자기센서로 구성된 센서 집합체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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센서의 방향벡터를 구함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.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9" name="그림 8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EF7E991D-6C0C-4D4D-A2B0-DBC89800F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556" t="16731" r="5558" b="14863"/>
          <a:stretch/>
        </p:blipFill>
        <p:spPr>
          <a:xfrm>
            <a:off x="5021167" y="2677740"/>
            <a:ext cx="2191011" cy="1686186"/>
          </a:xfrm>
          <a:prstGeom prst="rect">
            <a:avLst/>
          </a:prstGeom>
        </p:spPr>
      </p:pic>
      <p:pic>
        <p:nvPicPr>
          <p:cNvPr id="11" name="그림 10" descr="전자기기, 회로이(가) 표시된 사진&#10;&#10;자동 생성된 설명">
            <a:extLst>
              <a:ext uri="{FF2B5EF4-FFF2-40B4-BE49-F238E27FC236}">
                <a16:creationId xmlns:a16="http://schemas.microsoft.com/office/drawing/2014/main" id="{179BF93D-3DBC-45E6-860F-AD16BCBC1F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771"/>
          <a:stretch/>
        </p:blipFill>
        <p:spPr>
          <a:xfrm>
            <a:off x="8622310" y="2583999"/>
            <a:ext cx="2191011" cy="1873668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8971D15-753E-462E-A0DE-79A94FCF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890" y="2452611"/>
            <a:ext cx="2112967" cy="213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595FBF-AA74-4B30-B0D3-38B4ACBD3544}"/>
              </a:ext>
            </a:extLst>
          </p:cNvPr>
          <p:cNvSpPr txBox="1"/>
          <p:nvPr/>
        </p:nvSpPr>
        <p:spPr>
          <a:xfrm>
            <a:off x="1567500" y="4732408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&lt;3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축 자이로스코프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DDA85-98B3-45E3-99BC-F4A2ED969902}"/>
              </a:ext>
            </a:extLst>
          </p:cNvPr>
          <p:cNvSpPr txBox="1"/>
          <p:nvPr/>
        </p:nvSpPr>
        <p:spPr>
          <a:xfrm>
            <a:off x="5490538" y="4732408"/>
            <a:ext cx="125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가속도계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3594F-C6CB-4350-A058-10CDA218D470}"/>
              </a:ext>
            </a:extLst>
          </p:cNvPr>
          <p:cNvSpPr txBox="1"/>
          <p:nvPr/>
        </p:nvSpPr>
        <p:spPr>
          <a:xfrm>
            <a:off x="8991494" y="4732408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</a:t>
            </a:r>
            <a:r>
              <a:rPr lang="ko-KR" altLang="en-US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지자기센서</a:t>
            </a:r>
            <a:r>
              <a: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  <a:endParaRPr lang="ko-KR" altLang="en-US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335649-B921-45FA-B92B-5FB7E5CF7773}"/>
              </a:ext>
            </a:extLst>
          </p:cNvPr>
          <p:cNvSpPr txBox="1"/>
          <p:nvPr/>
        </p:nvSpPr>
        <p:spPr>
          <a:xfrm>
            <a:off x="1446472" y="5245093"/>
            <a:ext cx="2279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축 별로 시간당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몇 </a:t>
            </a:r>
            <a:r>
              <a:rPr lang="en-US" altLang="ko-KR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rad 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회전했는지 측정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DB41E5-E620-478C-916A-115B6113CCFD}"/>
              </a:ext>
            </a:extLst>
          </p:cNvPr>
          <p:cNvSpPr txBox="1"/>
          <p:nvPr/>
        </p:nvSpPr>
        <p:spPr>
          <a:xfrm>
            <a:off x="4840690" y="5245093"/>
            <a:ext cx="2510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중력 가속도를 분해하여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얼마나 기울어졌는지 측정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BA3605-FE31-439F-B005-B95DE03D24E9}"/>
              </a:ext>
            </a:extLst>
          </p:cNvPr>
          <p:cNvSpPr txBox="1"/>
          <p:nvPr/>
        </p:nvSpPr>
        <p:spPr>
          <a:xfrm>
            <a:off x="8362318" y="5245093"/>
            <a:ext cx="2710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자북을</a:t>
            </a:r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기준으로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자기선속의 세기를 측정하여</a:t>
            </a:r>
            <a:endParaRPr lang="en-US" altLang="ko-KR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얼마나 틀어졌는지 측정</a:t>
            </a:r>
          </a:p>
        </p:txBody>
      </p:sp>
    </p:spTree>
    <p:extLst>
      <p:ext uri="{BB962C8B-B14F-4D97-AF65-F5344CB8AC3E}">
        <p14:creationId xmlns:p14="http://schemas.microsoft.com/office/powerpoint/2010/main" val="114577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20681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IMU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원리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BE94333-A6DF-48EB-920F-CA2D7334FB26}"/>
              </a:ext>
            </a:extLst>
          </p:cNvPr>
          <p:cNvGrpSpPr/>
          <p:nvPr/>
        </p:nvGrpSpPr>
        <p:grpSpPr>
          <a:xfrm>
            <a:off x="2498832" y="1063598"/>
            <a:ext cx="7194336" cy="5400702"/>
            <a:chOff x="333725" y="1063598"/>
            <a:chExt cx="7194336" cy="5400702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5788B354-7D31-4FF9-8A36-47B7FE088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725" y="1063598"/>
              <a:ext cx="3493478" cy="2565453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34A5D7-BC1D-444E-9940-24E44A5A8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418" y="3763949"/>
              <a:ext cx="3457785" cy="1802510"/>
            </a:xfrm>
            <a:prstGeom prst="rect">
              <a:avLst/>
            </a:prstGeom>
          </p:spPr>
        </p:pic>
        <p:pic>
          <p:nvPicPr>
            <p:cNvPr id="13" name="그림 12" descr="테이블이(가) 표시된 사진&#10;&#10;자동 생성된 설명">
              <a:extLst>
                <a:ext uri="{FF2B5EF4-FFF2-40B4-BE49-F238E27FC236}">
                  <a16:creationId xmlns:a16="http://schemas.microsoft.com/office/drawing/2014/main" id="{33E90387-67E5-40C2-92AA-8A88E7C1C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5814" y="1063598"/>
              <a:ext cx="3462247" cy="3065159"/>
            </a:xfrm>
            <a:prstGeom prst="rect">
              <a:avLst/>
            </a:prstGeom>
          </p:spPr>
        </p:pic>
        <p:pic>
          <p:nvPicPr>
            <p:cNvPr id="18" name="그림 1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45E963-1205-4C9F-80B6-42B86E098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54"/>
            <a:stretch/>
          </p:blipFill>
          <p:spPr>
            <a:xfrm>
              <a:off x="4030122" y="4128757"/>
              <a:ext cx="3497939" cy="2335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15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2C3257-F85B-42AB-9D10-6AEAEDBE25A8}"/>
              </a:ext>
            </a:extLst>
          </p:cNvPr>
          <p:cNvSpPr/>
          <p:nvPr/>
        </p:nvSpPr>
        <p:spPr>
          <a:xfrm>
            <a:off x="333725" y="212123"/>
            <a:ext cx="20681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IMU</a:t>
            </a:r>
            <a:r>
              <a:rPr lang="ko-KR" altLang="en-US" sz="32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의 한계</a:t>
            </a:r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78936A1B-43ED-4548-AA61-AC56A8B04B4D}"/>
              </a:ext>
            </a:extLst>
          </p:cNvPr>
          <p:cNvSpPr/>
          <p:nvPr/>
        </p:nvSpPr>
        <p:spPr>
          <a:xfrm rot="5400000">
            <a:off x="-121447" y="395124"/>
            <a:ext cx="523220" cy="280327"/>
          </a:xfrm>
          <a:prstGeom prst="triangle">
            <a:avLst/>
          </a:prstGeom>
          <a:solidFill>
            <a:srgbClr val="194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8FD80B-A002-45EE-8089-DBC8399CA48B}"/>
              </a:ext>
            </a:extLst>
          </p:cNvPr>
          <p:cNvSpPr txBox="1"/>
          <p:nvPr/>
        </p:nvSpPr>
        <p:spPr>
          <a:xfrm>
            <a:off x="453005" y="1308683"/>
            <a:ext cx="1100239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자기장 센서가 포함되어 있으므로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여러 기기가 함께 사용되면 상호작용으로 인해 센서가 원래 위치에서 벗어난 것처럼 인식되는 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‘drift’ </a:t>
            </a: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현상 발생</a:t>
            </a:r>
            <a:endParaRPr lang="en-US" altLang="ko-KR" sz="24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55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A4924B8-0EF0-487B-8CE2-416221A6A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r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6D8DBC8-F964-4DBC-A8DC-E4501EAA19DA}"/>
              </a:ext>
            </a:extLst>
          </p:cNvPr>
          <p:cNvSpPr/>
          <p:nvPr/>
        </p:nvSpPr>
        <p:spPr>
          <a:xfrm>
            <a:off x="0" y="1608543"/>
            <a:ext cx="1214750" cy="1615218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F24837-500E-436A-842A-BF626D8465E1}"/>
              </a:ext>
            </a:extLst>
          </p:cNvPr>
          <p:cNvSpPr txBox="1"/>
          <p:nvPr/>
        </p:nvSpPr>
        <p:spPr>
          <a:xfrm>
            <a:off x="2472093" y="3196775"/>
            <a:ext cx="72478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Video-based Tracker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BB974F-6D6F-466A-8016-49DDF8C30409}"/>
              </a:ext>
            </a:extLst>
          </p:cNvPr>
          <p:cNvSpPr txBox="1"/>
          <p:nvPr/>
        </p:nvSpPr>
        <p:spPr>
          <a:xfrm>
            <a:off x="5705506" y="1750225"/>
            <a:ext cx="7809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dirty="0">
                <a:solidFill>
                  <a:srgbClr val="194E7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8800" dirty="0">
              <a:solidFill>
                <a:srgbClr val="194E7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05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397</Words>
  <Application>Microsoft Office PowerPoint</Application>
  <PresentationFormat>와이드스크린</PresentationFormat>
  <Paragraphs>80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KoPub돋움체 Medium</vt:lpstr>
      <vt:lpstr>KoPub돋움체 Light</vt:lpstr>
      <vt:lpstr>12롯데마트드림Bold</vt:lpstr>
      <vt:lpstr>AppleSDGothicNeoL00</vt:lpstr>
      <vt:lpstr>AppleSDGothicNeoM00</vt:lpstr>
      <vt:lpstr>Arial</vt:lpstr>
      <vt:lpstr>KoPub돋움체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낙헌 고</dc:creator>
  <cp:lastModifiedBy>낙헌 고</cp:lastModifiedBy>
  <cp:revision>63</cp:revision>
  <dcterms:created xsi:type="dcterms:W3CDTF">2021-03-04T15:32:59Z</dcterms:created>
  <dcterms:modified xsi:type="dcterms:W3CDTF">2021-05-21T10:50:17Z</dcterms:modified>
</cp:coreProperties>
</file>